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636" autoAdjust="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8A55F-3377-49D1-84BD-0370275EE7DC}" type="datetimeFigureOut">
              <a:rPr lang="ru-RU" smtClean="0"/>
              <a:pPr/>
              <a:t>10.10.2018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8D66C-41F8-4DF3-8CD4-7DA8321E3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90B4-AC31-4679-A270-5383684D7FF6}" type="datetime1">
              <a:rPr lang="ru-RU" smtClean="0"/>
              <a:pPr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28C9-9ED6-4F7F-9AA6-3104849F7BE9}" type="datetime1">
              <a:rPr lang="ru-RU" smtClean="0"/>
              <a:pPr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9F8D8-4DBD-4350-A102-0F41992C1C2C}" type="datetime1">
              <a:rPr lang="ru-RU" smtClean="0"/>
              <a:pPr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C015-DDD1-484B-BDE1-F9A6B1EC02FC}" type="datetime1">
              <a:rPr lang="ru-RU" smtClean="0"/>
              <a:pPr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8F51-BFE2-4FF9-AEF2-8930A29DDDEB}" type="datetime1">
              <a:rPr lang="ru-RU" smtClean="0"/>
              <a:pPr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991B-3BCC-42FC-AAD9-ECC72BD8346F}" type="datetime1">
              <a:rPr lang="ru-RU" smtClean="0"/>
              <a:pPr/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5471-F3A3-45BF-986D-68F133135B5F}" type="datetime1">
              <a:rPr lang="ru-RU" smtClean="0"/>
              <a:pPr/>
              <a:t>10.10.2018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1F9A-0840-48E9-AA29-45AA138427CD}" type="datetime1">
              <a:rPr lang="ru-RU" smtClean="0"/>
              <a:pPr/>
              <a:t>10.10.2018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2C5A-9B83-4704-8F59-226D0990E6EE}" type="datetime1">
              <a:rPr lang="ru-RU" smtClean="0"/>
              <a:pPr/>
              <a:t>10.10.2018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58C2-31F9-4CC4-BB5C-880DD30755FA}" type="datetime1">
              <a:rPr lang="ru-RU" smtClean="0"/>
              <a:pPr/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398F-84B8-402E-8EAB-15FB2E285FC7}" type="datetime1">
              <a:rPr lang="ru-RU" smtClean="0"/>
              <a:pPr/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94219-5FE9-4AB2-8AAF-C4B24E26DB7E}" type="datetime1">
              <a:rPr lang="ru-RU" smtClean="0"/>
              <a:pPr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C789D-2A18-4430-9092-130F9D891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Chemically</a:t>
            </a:r>
            <a:r>
              <a:rPr lang="ru-RU" dirty="0" smtClean="0"/>
              <a:t> </a:t>
            </a:r>
            <a:r>
              <a:rPr lang="ru-RU" dirty="0" err="1" smtClean="0"/>
              <a:t>reacting</a:t>
            </a:r>
            <a:r>
              <a:rPr lang="ru-RU" dirty="0" smtClean="0"/>
              <a:t> </a:t>
            </a:r>
            <a:r>
              <a:rPr lang="ru-RU" dirty="0" err="1" smtClean="0"/>
              <a:t>flows</a:t>
            </a:r>
            <a:endParaRPr lang="en-US" dirty="0" smtClean="0"/>
          </a:p>
          <a:p>
            <a:r>
              <a:rPr lang="en-US" dirty="0" smtClean="0"/>
              <a:t>Part 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3314"/>
            <a:ext cx="9144000" cy="2023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85720" y="642918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/>
              <a:t>diffusion flux of each component of the gas mixture can be assumed to be proportional to the gradients of the mass fractions (</a:t>
            </a:r>
            <a:r>
              <a:rPr lang="en-US" sz="2400" dirty="0" err="1" smtClean="0"/>
              <a:t>Fick's</a:t>
            </a:r>
            <a:r>
              <a:rPr lang="en-US" sz="2400" dirty="0" smtClean="0"/>
              <a:t> law):</a:t>
            </a:r>
            <a:endParaRPr lang="ru-RU" sz="24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071678"/>
            <a:ext cx="716259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energy equation for chemically reacting gas mixture.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31073" name="Rectangle 1"/>
          <p:cNvSpPr>
            <a:spLocks noChangeArrowheads="1"/>
          </p:cNvSpPr>
          <p:nvPr/>
        </p:nvSpPr>
        <p:spPr bwMode="auto">
          <a:xfrm>
            <a:off x="1" y="200024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The specific enthalpy of the component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It consists of chemical and thermal parts: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000372"/>
            <a:ext cx="6938180" cy="109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1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00571"/>
            <a:ext cx="9144000" cy="1303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enthalpy of formation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357298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standard enthalpy of formation or standard heat of formation of a compound is the change of enthalpy during the formation of 1 mole (or 1 kg) of the substance from its constituent elements, with all substances in their standard states.</a:t>
            </a:r>
            <a:endParaRPr lang="ru-RU" sz="2400" dirty="0"/>
          </a:p>
        </p:txBody>
      </p:sp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71810"/>
            <a:ext cx="9144000" cy="1880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5072074"/>
            <a:ext cx="70485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2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6067425"/>
            <a:ext cx="23431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416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214422"/>
            <a:ext cx="14192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214554"/>
            <a:ext cx="2571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2714620"/>
            <a:ext cx="16573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3643314"/>
            <a:ext cx="14287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2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26" y="4000504"/>
            <a:ext cx="1733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28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2910" y="5143512"/>
            <a:ext cx="18859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29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143240" y="5643578"/>
            <a:ext cx="27622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154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4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3214686"/>
            <a:ext cx="56102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85720" y="2428868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heat flux density is composed of transport due to thermal conductivity and diffusion:</a:t>
            </a:r>
            <a:endParaRPr lang="ru-RU" sz="2400" dirty="0"/>
          </a:p>
        </p:txBody>
      </p:sp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214818"/>
            <a:ext cx="54197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4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5715016"/>
            <a:ext cx="16383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135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9144000" cy="346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4214818"/>
            <a:ext cx="31242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642918"/>
            <a:ext cx="9144001" cy="1655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6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643182"/>
            <a:ext cx="37623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6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3786190"/>
            <a:ext cx="57912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transport  properties of a gas mixture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137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41" y="1571612"/>
            <a:ext cx="9108959" cy="3295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7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379" y="5000636"/>
            <a:ext cx="85820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6000768"/>
            <a:ext cx="16097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kinetics of chemical reactions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8929718" cy="1638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8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59618"/>
            <a:ext cx="9144000" cy="236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139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714356"/>
            <a:ext cx="907938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9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143116"/>
            <a:ext cx="38385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92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3357562"/>
            <a:ext cx="34766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926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4286256"/>
            <a:ext cx="16764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927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4357694"/>
            <a:ext cx="1743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927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71604" y="5357826"/>
            <a:ext cx="4848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concepts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357298"/>
            <a:ext cx="8072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Multicomponent</a:t>
            </a:r>
            <a:r>
              <a:rPr lang="en-US" sz="2400" dirty="0" smtClean="0"/>
              <a:t> </a:t>
            </a:r>
            <a:r>
              <a:rPr lang="en-US" sz="2400" dirty="0" smtClean="0"/>
              <a:t>gas mixture in which chemical reactions occur</a:t>
            </a:r>
            <a:endParaRPr lang="ru-RU" sz="2400" dirty="0"/>
          </a:p>
        </p:txBody>
      </p:sp>
      <p:sp>
        <p:nvSpPr>
          <p:cNvPr id="105473" name="Rectangle 1"/>
          <p:cNvSpPr>
            <a:spLocks noChangeArrowheads="1"/>
          </p:cNvSpPr>
          <p:nvPr/>
        </p:nvSpPr>
        <p:spPr bwMode="auto">
          <a:xfrm>
            <a:off x="285720" y="2071678"/>
            <a:ext cx="764386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Examples:</a:t>
            </a:r>
          </a:p>
          <a:p>
            <a:pPr marL="0" marR="0" lvl="0" indent="2698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combustion, </a:t>
            </a:r>
          </a:p>
          <a:p>
            <a:pPr marL="0" marR="0" lvl="0" indent="2698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chemical synthesis, </a:t>
            </a:r>
          </a:p>
          <a:p>
            <a:pPr marL="0" marR="0" lvl="0" indent="2698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heterogeneous catalysis, </a:t>
            </a:r>
          </a:p>
          <a:p>
            <a:pPr marL="0" marR="0" lvl="0" indent="2698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atmospheric chemistry, </a:t>
            </a:r>
          </a:p>
          <a:p>
            <a:pPr marL="0" marR="0" lvl="0" indent="2698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materials processing. </a:t>
            </a:r>
          </a:p>
          <a:p>
            <a:pPr marL="0" marR="0" lvl="0" indent="2698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processes in aircraft engines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144000" cy="1976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57430"/>
            <a:ext cx="9144000" cy="1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02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784509"/>
            <a:ext cx="9144000" cy="264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</a:t>
            </a:r>
            <a:r>
              <a:rPr lang="en-US" dirty="0" smtClean="0"/>
              <a:t>ain </a:t>
            </a:r>
            <a:r>
              <a:rPr lang="en-US" dirty="0" smtClean="0"/>
              <a:t>parameters characterizing a gas mixture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en-US" dirty="0" smtClean="0"/>
              <a:t>temperature </a:t>
            </a:r>
            <a:r>
              <a:rPr lang="en-US" i="1" dirty="0" smtClean="0"/>
              <a:t>T</a:t>
            </a:r>
          </a:p>
          <a:p>
            <a:r>
              <a:rPr lang="en-US" dirty="0" smtClean="0"/>
              <a:t>pressure </a:t>
            </a:r>
            <a:r>
              <a:rPr lang="en-US" i="1" dirty="0" smtClean="0"/>
              <a:t>p</a:t>
            </a:r>
          </a:p>
          <a:p>
            <a:r>
              <a:rPr lang="en-US" dirty="0" smtClean="0"/>
              <a:t>volume </a:t>
            </a:r>
            <a:r>
              <a:rPr lang="en-US" i="1" dirty="0" smtClean="0"/>
              <a:t>V </a:t>
            </a:r>
            <a:endParaRPr lang="en-US" i="1" dirty="0" smtClean="0"/>
          </a:p>
          <a:p>
            <a:r>
              <a:rPr lang="en-US" dirty="0" smtClean="0"/>
              <a:t>mass </a:t>
            </a:r>
            <a:r>
              <a:rPr lang="en-US" i="1" dirty="0" smtClean="0"/>
              <a:t>m</a:t>
            </a:r>
            <a:r>
              <a:rPr lang="en-US" i="1" baseline="-25000" dirty="0" smtClean="0"/>
              <a:t>s</a:t>
            </a:r>
            <a:r>
              <a:rPr lang="en-US" dirty="0" smtClean="0"/>
              <a:t> of the component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number of </a:t>
            </a:r>
            <a:r>
              <a:rPr lang="en-US" dirty="0" smtClean="0"/>
              <a:t>moles </a:t>
            </a:r>
            <a:r>
              <a:rPr lang="en-US" i="1" dirty="0" smtClean="0"/>
              <a:t>n</a:t>
            </a:r>
            <a:r>
              <a:rPr lang="en-US" i="1" baseline="-25000" dirty="0" smtClean="0"/>
              <a:t>s</a:t>
            </a:r>
            <a:r>
              <a:rPr lang="en-US" dirty="0" smtClean="0"/>
              <a:t>= </a:t>
            </a:r>
            <a:r>
              <a:rPr lang="en-US" i="1" dirty="0" smtClean="0"/>
              <a:t>m</a:t>
            </a:r>
            <a:r>
              <a:rPr lang="en-US" i="1" baseline="-25000" dirty="0" smtClean="0"/>
              <a:t>s</a:t>
            </a:r>
            <a:r>
              <a:rPr lang="en-US" dirty="0" smtClean="0"/>
              <a:t> / M</a:t>
            </a:r>
            <a:r>
              <a:rPr lang="en-US" i="1" baseline="-25000" dirty="0" smtClean="0"/>
              <a:t>s </a:t>
            </a:r>
            <a:r>
              <a:rPr lang="en-US" dirty="0" smtClean="0"/>
              <a:t>, ( M</a:t>
            </a:r>
            <a:r>
              <a:rPr lang="en-US" i="1" baseline="-25000" dirty="0" smtClean="0"/>
              <a:t>s</a:t>
            </a:r>
            <a:r>
              <a:rPr lang="en-US" dirty="0" smtClean="0"/>
              <a:t> -  molar mass)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21907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8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142984"/>
            <a:ext cx="636155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88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500306"/>
            <a:ext cx="27241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88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28825" y="2990850"/>
            <a:ext cx="6275034" cy="1081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88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4429132"/>
            <a:ext cx="40576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88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28" y="5089868"/>
            <a:ext cx="6643734" cy="62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85728"/>
            <a:ext cx="9144000" cy="4168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9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6" y="4681558"/>
            <a:ext cx="8858280" cy="158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81759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49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714488"/>
            <a:ext cx="83153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493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3" y="2571744"/>
            <a:ext cx="6983641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493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1" y="4429132"/>
            <a:ext cx="7173879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Species mass conservation equation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428736"/>
            <a:ext cx="757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equation of mass conservation of the component </a:t>
            </a:r>
            <a:r>
              <a:rPr lang="en-US" sz="2400" i="1" dirty="0" smtClean="0"/>
              <a:t>s</a:t>
            </a:r>
            <a:r>
              <a:rPr lang="en-US" sz="2400" dirty="0" smtClean="0"/>
              <a:t> is derived similarly to the general continuity equation </a:t>
            </a:r>
            <a:endParaRPr lang="ru-RU" sz="2400" dirty="0"/>
          </a:p>
        </p:txBody>
      </p:sp>
      <p:pic>
        <p:nvPicPr>
          <p:cNvPr id="1259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357430"/>
            <a:ext cx="732713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59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29066"/>
            <a:ext cx="9144000" cy="88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59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5072074"/>
            <a:ext cx="57435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595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5929330"/>
            <a:ext cx="6086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1269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42852"/>
            <a:ext cx="9057695" cy="1689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69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" y="2143116"/>
            <a:ext cx="906998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698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929066"/>
            <a:ext cx="8929718" cy="117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789D-2A18-4430-9092-130F9D891466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71546"/>
            <a:ext cx="732713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8001" name="Object 1"/>
          <p:cNvGraphicFramePr>
            <a:graphicFrameLocks noChangeAspect="1"/>
          </p:cNvGraphicFramePr>
          <p:nvPr/>
        </p:nvGraphicFramePr>
        <p:xfrm>
          <a:off x="3500430" y="3214686"/>
          <a:ext cx="1315810" cy="527042"/>
        </p:xfrm>
        <a:graphic>
          <a:graphicData uri="http://schemas.openxmlformats.org/presentationml/2006/ole">
            <p:oleObj spid="_x0000_s128001" name="Equation" r:id="rId4" imgW="583920" imgH="228600" progId="Equation.DSMT4">
              <p:embed/>
            </p:oleObj>
          </a:graphicData>
        </a:graphic>
      </p:graphicFrame>
      <p:pic>
        <p:nvPicPr>
          <p:cNvPr id="12800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4143380"/>
            <a:ext cx="7811745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240</Words>
  <Application>Microsoft Office PowerPoint</Application>
  <PresentationFormat>Экран (4:3)</PresentationFormat>
  <Paragraphs>48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MathType 6.0 Equation</vt:lpstr>
      <vt:lpstr>Lecture 6</vt:lpstr>
      <vt:lpstr>General concepts</vt:lpstr>
      <vt:lpstr>Main parameters characterizing a gas mixture</vt:lpstr>
      <vt:lpstr>Слайд 4</vt:lpstr>
      <vt:lpstr>Слайд 5</vt:lpstr>
      <vt:lpstr>Слайд 6</vt:lpstr>
      <vt:lpstr>Species mass conservation equation</vt:lpstr>
      <vt:lpstr>Слайд 8</vt:lpstr>
      <vt:lpstr>Слайд 9</vt:lpstr>
      <vt:lpstr>Слайд 10</vt:lpstr>
      <vt:lpstr>The energy equation for chemically reacting gas mixture.</vt:lpstr>
      <vt:lpstr>Standard enthalpy of formation </vt:lpstr>
      <vt:lpstr>Слайд 13</vt:lpstr>
      <vt:lpstr>Слайд 14</vt:lpstr>
      <vt:lpstr>Слайд 15</vt:lpstr>
      <vt:lpstr>Слайд 16</vt:lpstr>
      <vt:lpstr>The transport  properties of a gas mixture</vt:lpstr>
      <vt:lpstr>The kinetics of chemical reactions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Alex</dc:creator>
  <cp:lastModifiedBy>Alex</cp:lastModifiedBy>
  <cp:revision>136</cp:revision>
  <dcterms:created xsi:type="dcterms:W3CDTF">2018-09-12T13:05:47Z</dcterms:created>
  <dcterms:modified xsi:type="dcterms:W3CDTF">2018-10-10T17:35:56Z</dcterms:modified>
</cp:coreProperties>
</file>